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5715000" cx="9144000"/>
  <p:notesSz cx="6858000" cy="9144000"/>
  <p:embeddedFontLst>
    <p:embeddedFont>
      <p:font typeface="Merriweather Sans"/>
      <p:regular r:id="rId68"/>
      <p:bold r:id="rId69"/>
      <p:italic r:id="rId70"/>
      <p:boldItalic r:id="rId71"/>
    </p:embeddedFont>
    <p:embeddedFont>
      <p:font typeface="Roboto"/>
      <p:regular r:id="rId72"/>
      <p:bold r:id="rId73"/>
      <p:italic r:id="rId74"/>
      <p:boldItalic r:id="rId75"/>
    </p:embeddedFont>
    <p:embeddedFont>
      <p:font typeface="Libre Baskerville"/>
      <p:regular r:id="rId76"/>
      <p:bold r:id="rId77"/>
      <p:italic r:id="rId7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bold.fntdata"/><Relationship Id="rId72" Type="http://schemas.openxmlformats.org/officeDocument/2006/relationships/font" Target="fonts/Roboto-regular.fntdata"/><Relationship Id="rId31" Type="http://schemas.openxmlformats.org/officeDocument/2006/relationships/slide" Target="slides/slide26.xml"/><Relationship Id="rId75" Type="http://schemas.openxmlformats.org/officeDocument/2006/relationships/font" Target="fonts/Roboto-boldItalic.fntdata"/><Relationship Id="rId30" Type="http://schemas.openxmlformats.org/officeDocument/2006/relationships/slide" Target="slides/slide25.xml"/><Relationship Id="rId74" Type="http://schemas.openxmlformats.org/officeDocument/2006/relationships/font" Target="fonts/Roboto-italic.fntdata"/><Relationship Id="rId33" Type="http://schemas.openxmlformats.org/officeDocument/2006/relationships/slide" Target="slides/slide28.xml"/><Relationship Id="rId77" Type="http://schemas.openxmlformats.org/officeDocument/2006/relationships/font" Target="fonts/LibreBaskerville-bold.fntdata"/><Relationship Id="rId32" Type="http://schemas.openxmlformats.org/officeDocument/2006/relationships/slide" Target="slides/slide27.xml"/><Relationship Id="rId76" Type="http://schemas.openxmlformats.org/officeDocument/2006/relationships/font" Target="fonts/LibreBaskerville-regular.fntdata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8" Type="http://schemas.openxmlformats.org/officeDocument/2006/relationships/font" Target="fonts/LibreBaskerville-italic.fntdata"/><Relationship Id="rId71" Type="http://schemas.openxmlformats.org/officeDocument/2006/relationships/font" Target="fonts/MerriweatherSans-boldItalic.fntdata"/><Relationship Id="rId70" Type="http://schemas.openxmlformats.org/officeDocument/2006/relationships/font" Target="fonts/MerriweatherSans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font" Target="fonts/MerriweatherSans-regular.fntdata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erriweatherSans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8d319e7e5_0_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gf8d319e7e5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03" name="Google Shape;103;gf8d319e7e5_0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8d319e7e5_0_4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f8d319e7e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15" name="Google Shape;115;gf8d319e7e5_0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8d319e7e5_0_5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f8d319e7e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24" name="Google Shape;124;gf8d319e7e5_0_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8d319e7e5_0_6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f8d319e7e5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34" name="Google Shape;134;gf8d319e7e5_0_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8d319e7e5_0_7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gf8d319e7e5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45" name="Google Shape;145;gf8d319e7e5_0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8d319e7e5_0_8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f8d319e7e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54" name="Google Shape;154;gf8d319e7e5_0_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8d319e7e5_0_9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f8d319e7e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64" name="Google Shape;164;gf8d319e7e5_0_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1999b3da3_0_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1999b3da3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f1999b3da3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80ca4cc6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f80ca4cc67_0_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1999b3da3_0_3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1999b3da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f1999b3da3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1999b3da3_0_4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1999b3da3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f1999b3da3_0_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/>
              <a:t>Qualquer base pode representar qualquer polinômio cúbico por meio de combinações lineares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" name="Google Shape;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47" name="Google Shape;47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3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3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3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3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3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3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" name="Google Shape;5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1999b3da3_0_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1999b3da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gf1999b3da3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80ca4cc67_0_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f80ca4cc6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f80ca4cc67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8d319e7e5_0_11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8d319e7e5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f8d319e7e5_0_1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f8d319e7e5_0_1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f8d319e7e5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f8d319e7e5_0_1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4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1999b3da3_0_5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f1999b3da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gf1999b3da3_0_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980be35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e980be35d3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https://www.behance.net/gallery/35453507/Aston-Martin-One-77-Surfacing-Alias</a:t>
            </a:r>
            <a:endParaRPr/>
          </a:p>
        </p:txBody>
      </p:sp>
      <p:sp>
        <p:nvSpPr>
          <p:cNvPr id="66" name="Google Shape;66;p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71d3843d7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f71d3843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f71d3843d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8d319e7e5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f8d319e7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75" name="Google Shape;75;gf8d319e7e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8d319e7e5_0_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gf8d319e7e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83" name="Google Shape;83;gf8d319e7e5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8d319e7e5_0_1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gf8d319e7e5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92" name="Google Shape;92;gf8d319e7e5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b="0" i="0" sz="16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3" type="body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b="0" i="0" sz="11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ndo_ppt1_ok.jp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youtube.com/watch?v=agvM2dHeHy4" TargetMode="External"/><Relationship Id="rId4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://www.youtube.com/watch?v=J_mCcQC5ERs" TargetMode="External"/><Relationship Id="rId4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Relationship Id="rId7" Type="http://schemas.openxmlformats.org/officeDocument/2006/relationships/image" Target="../media/image3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jpg"/><Relationship Id="rId4" Type="http://schemas.openxmlformats.org/officeDocument/2006/relationships/image" Target="../media/image6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Relationship Id="rId4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youtube.com/watch?v=KYteLM6ViBA" TargetMode="External"/><Relationship Id="rId4" Type="http://schemas.openxmlformats.org/officeDocument/2006/relationships/hyperlink" Target="http://www.youtube.com/watch?v=KYteLM6ViBA" TargetMode="External"/><Relationship Id="rId5" Type="http://schemas.openxmlformats.org/officeDocument/2006/relationships/image" Target="../media/image1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Relationship Id="rId5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8.png"/><Relationship Id="rId4" Type="http://schemas.openxmlformats.org/officeDocument/2006/relationships/image" Target="../media/image42.png"/><Relationship Id="rId5" Type="http://schemas.openxmlformats.org/officeDocument/2006/relationships/image" Target="../media/image5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3.png"/><Relationship Id="rId4" Type="http://schemas.openxmlformats.org/officeDocument/2006/relationships/image" Target="../media/image4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5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7.jpg"/><Relationship Id="rId4" Type="http://schemas.openxmlformats.org/officeDocument/2006/relationships/image" Target="../media/image5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2.png"/><Relationship Id="rId4" Type="http://schemas.openxmlformats.org/officeDocument/2006/relationships/image" Target="../media/image57.png"/><Relationship Id="rId5" Type="http://schemas.openxmlformats.org/officeDocument/2006/relationships/image" Target="../media/image6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2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1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7.png"/><Relationship Id="rId4" Type="http://schemas.openxmlformats.org/officeDocument/2006/relationships/image" Target="../media/image8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9.png"/><Relationship Id="rId4" Type="http://schemas.openxmlformats.org/officeDocument/2006/relationships/hyperlink" Target="http://www.youtube.com/watch?v=hZ3NVJysdQc" TargetMode="External"/><Relationship Id="rId5" Type="http://schemas.openxmlformats.org/officeDocument/2006/relationships/image" Target="../media/image72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9.png"/><Relationship Id="rId4" Type="http://schemas.openxmlformats.org/officeDocument/2006/relationships/image" Target="../media/image7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5.png"/><Relationship Id="rId4" Type="http://schemas.openxmlformats.org/officeDocument/2006/relationships/image" Target="../media/image71.png"/><Relationship Id="rId5" Type="http://schemas.openxmlformats.org/officeDocument/2006/relationships/image" Target="../media/image7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4.png"/><Relationship Id="rId4" Type="http://schemas.openxmlformats.org/officeDocument/2006/relationships/image" Target="../media/image8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8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8.png"/><Relationship Id="rId4" Type="http://schemas.openxmlformats.org/officeDocument/2006/relationships/image" Target="../media/image79.png"/><Relationship Id="rId5" Type="http://schemas.openxmlformats.org/officeDocument/2006/relationships/image" Target="../media/image82.png"/><Relationship Id="rId6" Type="http://schemas.openxmlformats.org/officeDocument/2006/relationships/image" Target="../media/image86.png"/><Relationship Id="rId7" Type="http://schemas.openxmlformats.org/officeDocument/2006/relationships/hyperlink" Target="https://www.inf.pucrs.br/pinho/CG/SlidesEmPDF/CurvasParametricas.pdf" TargetMode="Externa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www.ic.uff.br/~aconci/Hermite-Splines.pdf" TargetMode="External"/><Relationship Id="rId4" Type="http://schemas.openxmlformats.org/officeDocument/2006/relationships/hyperlink" Target="https://www.inf.pucrs.br/~smusse/CG/PDFs/Aula_Curvas.pdf" TargetMode="External"/><Relationship Id="rId5" Type="http://schemas.openxmlformats.org/officeDocument/2006/relationships/hyperlink" Target="https://www.inf.pucrs.br/pinho/CG/SlidesEmPDF/CurvasParametricas.pdf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87.png"/><Relationship Id="rId4" Type="http://schemas.openxmlformats.org/officeDocument/2006/relationships/image" Target="../media/image7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www.youtube.com/watch?v=HNLqVdRmhGU" TargetMode="External"/><Relationship Id="rId4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13: Curvas e Animações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06" name="Google Shape;106;p13"/>
          <p:cNvSpPr txBox="1"/>
          <p:nvPr>
            <p:ph idx="1" type="body"/>
          </p:nvPr>
        </p:nvSpPr>
        <p:spPr>
          <a:xfrm>
            <a:off x="84175" y="728000"/>
            <a:ext cx="89547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1800"/>
              <a:t>Quais das figuras representam o gráfico de uma função contínua em x = a?</a:t>
            </a:r>
            <a:endParaRPr sz="1800"/>
          </a:p>
        </p:txBody>
      </p:sp>
      <p:sp>
        <p:nvSpPr>
          <p:cNvPr id="107" name="Google Shape;107;p1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50" y="1332200"/>
            <a:ext cx="3921001" cy="196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726" y="1333052"/>
            <a:ext cx="3920401" cy="19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951" y="3599851"/>
            <a:ext cx="3920401" cy="19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726" y="3599851"/>
            <a:ext cx="3920401" cy="196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18" name="Google Shape;118;p14"/>
          <p:cNvSpPr txBox="1"/>
          <p:nvPr>
            <p:ph idx="1" type="body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 esse</a:t>
            </a:r>
            <a:r>
              <a:rPr lang="pt-BR" sz="2400"/>
              <a:t> caminho? É uma curva suave? Por que? </a:t>
            </a:r>
            <a:endParaRPr sz="2400"/>
          </a:p>
        </p:txBody>
      </p:sp>
      <p:sp>
        <p:nvSpPr>
          <p:cNvPr id="119" name="Google Shape;119;p1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0" name="Google Shape;120;p14" title="Aula 14   Trajetória 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13" y="1507373"/>
            <a:ext cx="5610067" cy="4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357900" y="852857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1" lang="pt-BR" sz="3000">
                <a:solidFill>
                  <a:srgbClr val="38761D"/>
                </a:solidFill>
              </a:rPr>
              <a:t>NÃO!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 trajetória não é </a:t>
            </a:r>
            <a:r>
              <a:rPr b="1" lang="pt-BR" sz="3000">
                <a:solidFill>
                  <a:srgbClr val="FF0000"/>
                </a:solidFill>
              </a:rPr>
              <a:t>derivável</a:t>
            </a:r>
            <a:r>
              <a:rPr lang="pt-BR" sz="3000"/>
              <a:t>.</a:t>
            </a:r>
            <a:endParaRPr sz="3000"/>
          </a:p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9" name="Google Shape;129;p15"/>
          <p:cNvSpPr txBox="1"/>
          <p:nvPr>
            <p:ph idx="1" type="body"/>
          </p:nvPr>
        </p:nvSpPr>
        <p:spPr>
          <a:xfrm>
            <a:off x="474900" y="2290073"/>
            <a:ext cx="8428200" cy="14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Dizemos que uma função f é derivável em um ponto x = a quando o limite abaixo existe e resulta em um número finito:</a:t>
            </a:r>
            <a:endParaRPr sz="3000"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088" y="3881823"/>
            <a:ext cx="4439830" cy="163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37" name="Google Shape;137;p16"/>
          <p:cNvSpPr txBox="1"/>
          <p:nvPr>
            <p:ph idx="1" type="body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Uma forma equivalente de verificar se uma função é derivável no ponto x = a:</a:t>
            </a:r>
            <a:endParaRPr sz="2400"/>
          </a:p>
        </p:txBody>
      </p:sp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idx="1" type="body"/>
          </p:nvPr>
        </p:nvSpPr>
        <p:spPr>
          <a:xfrm>
            <a:off x="474900" y="1929424"/>
            <a:ext cx="8428200" cy="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1" lang="pt-BR" sz="3000">
                <a:solidFill>
                  <a:srgbClr val="9900FF"/>
                </a:solidFill>
              </a:rPr>
              <a:t>1)</a:t>
            </a:r>
            <a:r>
              <a:rPr lang="pt-BR" sz="3000"/>
              <a:t> </a:t>
            </a:r>
            <a:r>
              <a:rPr lang="pt-BR" sz="3000"/>
              <a:t>f é contínua em x = a.</a:t>
            </a:r>
            <a:endParaRPr sz="3000"/>
          </a:p>
        </p:txBody>
      </p:sp>
      <p:sp>
        <p:nvSpPr>
          <p:cNvPr id="140" name="Google Shape;140;p16"/>
          <p:cNvSpPr txBox="1"/>
          <p:nvPr>
            <p:ph idx="1" type="body"/>
          </p:nvPr>
        </p:nvSpPr>
        <p:spPr>
          <a:xfrm>
            <a:off x="474900" y="2762700"/>
            <a:ext cx="7598100" cy="11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1" lang="pt-BR" sz="3000">
                <a:solidFill>
                  <a:srgbClr val="9900FF"/>
                </a:solidFill>
              </a:rPr>
              <a:t>2</a:t>
            </a:r>
            <a:r>
              <a:rPr b="1" lang="pt-BR" sz="3000">
                <a:solidFill>
                  <a:srgbClr val="9900FF"/>
                </a:solidFill>
              </a:rPr>
              <a:t>)</a:t>
            </a:r>
            <a:r>
              <a:rPr lang="pt-BR" sz="3000"/>
              <a:t> Os limites laterais da derivada em x = a são iguais.</a:t>
            </a:r>
            <a:endParaRPr sz="3000"/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725" y="4035475"/>
            <a:ext cx="51625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48" name="Google Shape;148;p17"/>
          <p:cNvSpPr txBox="1"/>
          <p:nvPr>
            <p:ph idx="1" type="body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Em outras palavras, a reta tangente à curva não deve mudar bruscamente nas proximidades do ponto x = a.</a:t>
            </a:r>
            <a:endParaRPr sz="2400"/>
          </a:p>
        </p:txBody>
      </p:sp>
      <p:sp>
        <p:nvSpPr>
          <p:cNvPr id="149" name="Google Shape;149;p1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0" name="Google Shape;150;p17" title="Aula 14   Retas tangent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988" y="1703500"/>
            <a:ext cx="5348575" cy="40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157" name="Google Shape;157;p18"/>
          <p:cNvSpPr txBox="1"/>
          <p:nvPr>
            <p:ph idx="1" type="body"/>
          </p:nvPr>
        </p:nvSpPr>
        <p:spPr>
          <a:xfrm>
            <a:off x="357900" y="775877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Defina uma função polinomial p(x) no intervalo [0,1] capaz de unir as duas curvas a seguir de forma suave.</a:t>
            </a:r>
            <a:endParaRPr sz="2400"/>
          </a:p>
        </p:txBody>
      </p: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844827"/>
            <a:ext cx="5744111" cy="36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325" y="1844825"/>
            <a:ext cx="3992750" cy="12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357900" y="775877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Defina uma função polinomial p(x) no intervalo [0,1] capaz de unir as duas curvas a seguir de forma suave.</a:t>
            </a:r>
            <a:endParaRPr sz="2400"/>
          </a:p>
        </p:txBody>
      </p:sp>
      <p:sp>
        <p:nvSpPr>
          <p:cNvPr id="168" name="Google Shape;168;p1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844827"/>
            <a:ext cx="5744111" cy="36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325" y="1844825"/>
            <a:ext cx="3992750" cy="12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6311" y="3288375"/>
            <a:ext cx="3579064" cy="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7281" y="4041050"/>
            <a:ext cx="2558094" cy="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900" y="1825500"/>
            <a:ext cx="5743115" cy="363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Splines</a:t>
            </a:r>
            <a:endParaRPr/>
          </a:p>
        </p:txBody>
      </p:sp>
      <p:sp>
        <p:nvSpPr>
          <p:cNvPr id="179" name="Google Shape;179;p2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6910" y="848591"/>
            <a:ext cx="3894394" cy="415992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/>
          <p:nvPr/>
        </p:nvSpPr>
        <p:spPr>
          <a:xfrm>
            <a:off x="6587613" y="5455142"/>
            <a:ext cx="1742785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https://en.wiktionary.org/wiki/spline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 de um verdadeiro desenhista</a:t>
            </a:r>
            <a:endParaRPr/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370998" y="5269231"/>
            <a:ext cx="789284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http://www.alatown.com/spline-history-architecture/ </a:t>
            </a:r>
            <a:endParaRPr/>
          </a:p>
        </p:txBody>
      </p:sp>
      <p:sp>
        <p:nvSpPr>
          <p:cNvPr id="188" name="Google Shape;188;p2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186267" y="16256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ge8image23795840" id="190" name="Google Shape;190;p21"/>
          <p:cNvPicPr preferRelativeResize="0"/>
          <p:nvPr/>
        </p:nvPicPr>
        <p:blipFill rotWithShape="1">
          <a:blip r:embed="rId3">
            <a:alphaModFix/>
          </a:blip>
          <a:srcRect b="4334" l="5749" r="5501" t="16763"/>
          <a:stretch/>
        </p:blipFill>
        <p:spPr>
          <a:xfrm>
            <a:off x="1128881" y="629655"/>
            <a:ext cx="6886238" cy="4591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Splines</a:t>
            </a:r>
            <a:endParaRPr/>
          </a:p>
        </p:txBody>
      </p:sp>
      <p:sp>
        <p:nvSpPr>
          <p:cNvPr id="197" name="Google Shape;197;p22"/>
          <p:cNvSpPr txBox="1"/>
          <p:nvPr>
            <p:ph idx="1" type="body"/>
          </p:nvPr>
        </p:nvSpPr>
        <p:spPr>
          <a:xfrm>
            <a:off x="390550" y="838975"/>
            <a:ext cx="8428200" cy="105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spline é uma representação matemática para uma curva </a:t>
            </a:r>
            <a:r>
              <a:rPr lang="pt-BR"/>
              <a:t>polinomial</a:t>
            </a:r>
            <a:r>
              <a:rPr lang="pt-BR"/>
              <a:t> suave definida </a:t>
            </a:r>
            <a:r>
              <a:rPr lang="pt-BR"/>
              <a:t>por partes através de uma </a:t>
            </a:r>
            <a:r>
              <a:rPr lang="pt-BR"/>
              <a:t>sequência de pontos (chamados de pontos de controle).</a:t>
            </a:r>
            <a:endParaRPr/>
          </a:p>
        </p:txBody>
      </p:sp>
      <p:sp>
        <p:nvSpPr>
          <p:cNvPr id="198" name="Google Shape;198;p2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225" y="1889050"/>
            <a:ext cx="4312099" cy="30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1847888" y="4847950"/>
            <a:ext cx="490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quadratic (p = 2) B-spline curve with a uniform open knot vector Ξ = {0, 0, 0, 1, 2, 3, 4, 5, 5, 5}</a:t>
            </a:r>
            <a:endParaRPr sz="9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1568250" y="5416575"/>
            <a:ext cx="6868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Fonte da imagem: </a:t>
            </a:r>
            <a:r>
              <a:rPr lang="pt-BR" sz="700"/>
              <a:t>thai Hoang, Chien. (2015). DEVELOPMENT OF ISOGEOMETRIC FINITE ELEMENT METHODS. 10.13140/RG.2.1.3861.2647. </a:t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Curvas e Animações</a:t>
            </a:r>
            <a:endParaRPr/>
          </a:p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Muitas vezes precisamos de curvas suaves: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Caminhos de câmera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Fontes de texto vetoriais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 e outras modelagem de objetos</a:t>
            </a:r>
            <a:endParaRPr/>
          </a:p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Tópicos sobre Splines</a:t>
            </a:r>
            <a:endParaRPr/>
          </a:p>
        </p:txBody>
      </p:sp>
      <p:sp>
        <p:nvSpPr>
          <p:cNvPr id="207" name="Google Shape;207;p23"/>
          <p:cNvSpPr txBox="1"/>
          <p:nvPr>
            <p:ph idx="1" type="body"/>
          </p:nvPr>
        </p:nvSpPr>
        <p:spPr>
          <a:xfrm>
            <a:off x="390549" y="838983"/>
            <a:ext cx="4095600" cy="10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1" lang="pt-BR" sz="1800"/>
              <a:t>Interpolação</a:t>
            </a:r>
            <a:endParaRPr b="1" sz="1800"/>
          </a:p>
          <a:p>
            <a:pPr indent="-186200" lvl="0" marL="198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Interpolação Cúbica de Hermite</a:t>
            </a:r>
            <a:endParaRPr sz="1800"/>
          </a:p>
          <a:p>
            <a:pPr indent="-186199" lvl="0" marL="198899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Interpolação Catmull-Rom</a:t>
            </a:r>
            <a:endParaRPr sz="1800"/>
          </a:p>
        </p:txBody>
      </p:sp>
      <p:sp>
        <p:nvSpPr>
          <p:cNvPr id="208" name="Google Shape;208;p2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09" name="Google Shape;209;p23"/>
          <p:cNvSpPr txBox="1"/>
          <p:nvPr>
            <p:ph idx="1" type="body"/>
          </p:nvPr>
        </p:nvSpPr>
        <p:spPr>
          <a:xfrm>
            <a:off x="4749225" y="838975"/>
            <a:ext cx="4244700" cy="23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pt-BR" sz="1800"/>
              <a:t>Aproximação</a:t>
            </a:r>
            <a:endParaRPr b="1" sz="1800"/>
          </a:p>
          <a:p>
            <a:pPr indent="-186199" lvl="0" marL="198899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Bezier (não veremos hoje)</a:t>
            </a:r>
            <a:endParaRPr sz="1800"/>
          </a:p>
          <a:p>
            <a:pPr indent="-186199" lvl="0" marL="198899" rtl="0" algn="l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B-Spline (não veremos hoje)</a:t>
            </a:r>
            <a:endParaRPr sz="1800"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52" y="2139400"/>
            <a:ext cx="8753450" cy="2576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Objetivo Interpolar Valores</a:t>
            </a:r>
            <a:endParaRPr/>
          </a:p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1086560" y="4774230"/>
            <a:ext cx="697087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 pontuais de uma função qualquer, como interpolar?</a:t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3136465" y="263023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4498300" y="156878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5869004" y="209058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do vizinho mais próximo</a:t>
            </a:r>
            <a:endParaRPr/>
          </a:p>
        </p:txBody>
      </p:sp>
      <p:sp>
        <p:nvSpPr>
          <p:cNvPr id="229" name="Google Shape;229;p25"/>
          <p:cNvSpPr txBox="1"/>
          <p:nvPr>
            <p:ph idx="1" type="body"/>
          </p:nvPr>
        </p:nvSpPr>
        <p:spPr>
          <a:xfrm>
            <a:off x="390548" y="838986"/>
            <a:ext cx="8428232" cy="595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valores não são contínuos</a:t>
            </a:r>
            <a:endParaRPr/>
          </a:p>
        </p:txBody>
      </p:sp>
      <p:sp>
        <p:nvSpPr>
          <p:cNvPr id="230" name="Google Shape;230;p2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515" y="1465622"/>
            <a:ext cx="7741937" cy="291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Linear</a:t>
            </a:r>
            <a:endParaRPr/>
          </a:p>
        </p:txBody>
      </p:sp>
      <p:sp>
        <p:nvSpPr>
          <p:cNvPr id="238" name="Google Shape;238;p26"/>
          <p:cNvSpPr txBox="1"/>
          <p:nvPr>
            <p:ph idx="1" type="body"/>
          </p:nvPr>
        </p:nvSpPr>
        <p:spPr>
          <a:xfrm>
            <a:off x="390548" y="838986"/>
            <a:ext cx="8428232" cy="5953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derivações não contínuas</a:t>
            </a:r>
            <a:endParaRPr/>
          </a:p>
        </p:txBody>
      </p:sp>
      <p:sp>
        <p:nvSpPr>
          <p:cNvPr id="239" name="Google Shape;239;p2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5512" y="1433598"/>
            <a:ext cx="7732975" cy="296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Suave ?</a:t>
            </a:r>
            <a:endParaRPr/>
          </a:p>
        </p:txBody>
      </p:sp>
      <p:sp>
        <p:nvSpPr>
          <p:cNvPr id="246" name="Google Shape;246;p2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5513" y="1487647"/>
            <a:ext cx="7750904" cy="291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Cúbica de Hermite</a:t>
            </a:r>
            <a:endParaRPr/>
          </a:p>
        </p:txBody>
      </p:sp>
      <p:sp>
        <p:nvSpPr>
          <p:cNvPr id="253" name="Google Shape;253;p2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4" name="Google Shape;254;p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05250" y="840435"/>
            <a:ext cx="3133500" cy="42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/>
          <p:nvPr/>
        </p:nvSpPr>
        <p:spPr>
          <a:xfrm>
            <a:off x="2789650" y="5093100"/>
            <a:ext cx="356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Charles Hermite cerca de 1887</a:t>
            </a:r>
            <a:endParaRPr/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025" y="840425"/>
            <a:ext cx="3378761" cy="42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Cúbica de Hermite</a:t>
            </a:r>
            <a:endParaRPr/>
          </a:p>
        </p:txBody>
      </p:sp>
      <p:sp>
        <p:nvSpPr>
          <p:cNvPr id="262" name="Google Shape;262;p29"/>
          <p:cNvSpPr txBox="1"/>
          <p:nvPr>
            <p:ph idx="1" type="body"/>
          </p:nvPr>
        </p:nvSpPr>
        <p:spPr>
          <a:xfrm>
            <a:off x="390548" y="4718578"/>
            <a:ext cx="8428232" cy="6165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valores e derivadas nos pontos de controle</a:t>
            </a:r>
            <a:endParaRPr/>
          </a:p>
        </p:txBody>
      </p:sp>
      <p:sp>
        <p:nvSpPr>
          <p:cNvPr id="263" name="Google Shape;263;p2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2617" y="874844"/>
            <a:ext cx="8439445" cy="359854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4063825" y="2489475"/>
            <a:ext cx="116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980000"/>
                </a:solidFill>
              </a:rPr>
              <a:t>Pontos</a:t>
            </a:r>
            <a:endParaRPr b="1" sz="1800">
              <a:solidFill>
                <a:srgbClr val="980000"/>
              </a:solidFill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4063825" y="1608950"/>
            <a:ext cx="116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980000"/>
                </a:solidFill>
              </a:rPr>
              <a:t>Derivadas</a:t>
            </a:r>
            <a:endParaRPr b="1" sz="1800">
              <a:solidFill>
                <a:srgbClr val="980000"/>
              </a:solidFill>
            </a:endParaRPr>
          </a:p>
        </p:txBody>
      </p:sp>
      <p:cxnSp>
        <p:nvCxnSpPr>
          <p:cNvPr id="267" name="Google Shape;267;p29"/>
          <p:cNvCxnSpPr/>
          <p:nvPr/>
        </p:nvCxnSpPr>
        <p:spPr>
          <a:xfrm flipH="1" rot="10800000">
            <a:off x="5074125" y="2013025"/>
            <a:ext cx="1206300" cy="6786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29"/>
          <p:cNvCxnSpPr/>
          <p:nvPr/>
        </p:nvCxnSpPr>
        <p:spPr>
          <a:xfrm rot="10800000">
            <a:off x="3053450" y="2390125"/>
            <a:ext cx="1183800" cy="3015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9" name="Google Shape;269;p29"/>
          <p:cNvCxnSpPr/>
          <p:nvPr/>
        </p:nvCxnSpPr>
        <p:spPr>
          <a:xfrm flipH="1" rot="10800000">
            <a:off x="5232325" y="1221413"/>
            <a:ext cx="1696500" cy="6096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29"/>
          <p:cNvCxnSpPr/>
          <p:nvPr/>
        </p:nvCxnSpPr>
        <p:spPr>
          <a:xfrm rot="10800000">
            <a:off x="2593723" y="1636013"/>
            <a:ext cx="1507800" cy="1950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Hermite</a:t>
            </a:r>
            <a:endParaRPr/>
          </a:p>
        </p:txBody>
      </p:sp>
      <p:sp>
        <p:nvSpPr>
          <p:cNvPr id="277" name="Google Shape;277;p30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r>
              <a:rPr lang="pt-BR"/>
              <a:t>om os mesmos pontos iniciais e finais, apenas alterando a direção da tangente</a:t>
            </a:r>
            <a:endParaRPr/>
          </a:p>
        </p:txBody>
      </p:sp>
      <p:sp>
        <p:nvSpPr>
          <p:cNvPr id="278" name="Google Shape;278;p3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26375"/>
            <a:ext cx="86868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</a:t>
            </a:r>
            <a:r>
              <a:rPr lang="pt-BR" sz="1000"/>
              <a:t>http://computacaografica.ic.uff.br/conteudocap3.html</a:t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Hermite</a:t>
            </a:r>
            <a:endParaRPr/>
          </a:p>
        </p:txBody>
      </p:sp>
      <p:sp>
        <p:nvSpPr>
          <p:cNvPr id="287" name="Google Shape;287;p31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r>
              <a:rPr lang="pt-BR"/>
              <a:t>om os mesmos pontos iniciais e finais, apenas alterando a intensidade da tangente</a:t>
            </a:r>
            <a:endParaRPr/>
          </a:p>
        </p:txBody>
      </p:sp>
      <p:sp>
        <p:nvSpPr>
          <p:cNvPr id="288" name="Google Shape;288;p3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9" name="Google Shape;289;p31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125" y="1704475"/>
            <a:ext cx="46863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Polinomial Cúbica</a:t>
            </a:r>
            <a:endParaRPr/>
          </a:p>
        </p:txBody>
      </p:sp>
      <p:sp>
        <p:nvSpPr>
          <p:cNvPr id="296" name="Google Shape;296;p32"/>
          <p:cNvSpPr txBox="1"/>
          <p:nvPr>
            <p:ph idx="1" type="body"/>
          </p:nvPr>
        </p:nvSpPr>
        <p:spPr>
          <a:xfrm>
            <a:off x="390548" y="2357718"/>
            <a:ext cx="8428232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Por que cúbico?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4 restrições de entrada : 4 graus de liberdade</a:t>
            </a:r>
            <a:endParaRPr/>
          </a:p>
        </p:txBody>
      </p:sp>
      <p:sp>
        <p:nvSpPr>
          <p:cNvPr id="297" name="Google Shape;297;p3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5014" y="1269625"/>
            <a:ext cx="4195857" cy="54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5014" y="3189943"/>
            <a:ext cx="1461622" cy="168898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386649" y="838985"/>
            <a:ext cx="8428232" cy="78362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Polinômio Cúbico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1338312" y="5114760"/>
            <a:ext cx="646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</a:rPr>
              <a:t>LUMION 10 AMAZING WALKTHROUGH OF AEROSPACE MUSEUM</a:t>
            </a:r>
            <a:br>
              <a:rPr b="1" lang="pt-BR">
                <a:solidFill>
                  <a:schemeClr val="dk1"/>
                </a:solidFill>
              </a:rPr>
            </a:br>
            <a:r>
              <a:rPr b="1" lang="pt-BR" u="sng">
                <a:solidFill>
                  <a:schemeClr val="hlink"/>
                </a:solidFill>
                <a:hlinkClick r:id="rId3"/>
              </a:rPr>
              <a:t>https://www.youtube.com/watch?v=KYteLM6ViBA</a:t>
            </a:r>
            <a:r>
              <a:rPr b="1" lang="pt-BR">
                <a:solidFill>
                  <a:schemeClr val="dk1"/>
                </a:solidFill>
              </a:rPr>
              <a:t> 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erospace Museum (thesis project)&#10;Site location - Palam, Delhi - India&#10;&#10;Contact mail: tarikarishabh@gmail.com&#10;Pc configurations:-&#10;i5 4690k, GTX970 4gb, Ram 16Gb DDR3&#10;2:40 mins of the animation took 48 hours combined for all video sequences to render.&#10;with all settings on 5 star quality in 1080p 60fps resolution &#10;&#10;softwares used:-&#10;planning and designing - Autocad&#10;3d builtup - sketchup &#10;3d assets of aircrafts and other vehicles - 3ds max&#10;rendering software - lumion 8&#10;&#10;music - Power to progress&#10;artist - Darren Loveday, Stephen Loveday &#10;video editing inspiration by - Ar. Max Achkovsky&#10;#LUMION10 #DELHI #AEROSPACEMUSEUM" id="43" name="Google Shape;43;p6" title="LUMION 10 AMAZING WALKTHROUGH OF AEROSPACE MUSEU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850" y="700024"/>
            <a:ext cx="5886300" cy="44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Polinomial Cúbica</a:t>
            </a:r>
            <a:endParaRPr/>
          </a:p>
        </p:txBody>
      </p:sp>
      <p:sp>
        <p:nvSpPr>
          <p:cNvPr id="306" name="Google Shape;306;p33"/>
          <p:cNvSpPr txBox="1"/>
          <p:nvPr>
            <p:ph idx="1" type="body"/>
          </p:nvPr>
        </p:nvSpPr>
        <p:spPr>
          <a:xfrm>
            <a:off x="390548" y="2891120"/>
            <a:ext cx="8428232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Configurando equações de restrição</a:t>
            </a:r>
            <a:endParaRPr/>
          </a:p>
        </p:txBody>
      </p:sp>
      <p:sp>
        <p:nvSpPr>
          <p:cNvPr id="307" name="Google Shape;307;p3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08" name="Google Shape;308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25014" y="1269625"/>
            <a:ext cx="4195857" cy="54204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 txBox="1"/>
          <p:nvPr/>
        </p:nvSpPr>
        <p:spPr>
          <a:xfrm>
            <a:off x="386649" y="838986"/>
            <a:ext cx="8428232" cy="51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Polinômio Cúbico</a:t>
            </a:r>
            <a:endParaRPr/>
          </a:p>
        </p:txBody>
      </p:sp>
      <p:pic>
        <p:nvPicPr>
          <p:cNvPr id="310" name="Google Shape;31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25014" y="2236973"/>
            <a:ext cx="3505574" cy="51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65411" y="3392660"/>
            <a:ext cx="3946809" cy="193686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386649" y="1822600"/>
            <a:ext cx="8428232" cy="5116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Derivando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Resolvendo os coeficientes polinomiais</a:t>
            </a:r>
            <a:endParaRPr/>
          </a:p>
        </p:txBody>
      </p:sp>
      <p:sp>
        <p:nvSpPr>
          <p:cNvPr id="319" name="Google Shape;319;p3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0" name="Google Shape;32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9647" y="771712"/>
            <a:ext cx="2731247" cy="186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5920" y="3074541"/>
            <a:ext cx="5284736" cy="186874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/>
          <p:nvPr/>
        </p:nvSpPr>
        <p:spPr>
          <a:xfrm>
            <a:off x="1379750" y="5192700"/>
            <a:ext cx="6355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 o que precisamos é o contrário disso. Como fazer?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Resolvendo os coeficientes polinomiais</a:t>
            </a:r>
            <a:endParaRPr/>
          </a:p>
        </p:txBody>
      </p:sp>
      <p:sp>
        <p:nvSpPr>
          <p:cNvPr id="328" name="Google Shape;328;p3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9" name="Google Shape;32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4201" y="899085"/>
            <a:ext cx="4876625" cy="160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03661" y="2501153"/>
            <a:ext cx="4698196" cy="160206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/>
          <p:nvPr/>
        </p:nvSpPr>
        <p:spPr>
          <a:xfrm>
            <a:off x="2291976" y="4537500"/>
            <a:ext cx="5149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(podem verificar se essas matrizes são inversas)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 Matricial para Função de Hermite</a:t>
            </a:r>
            <a:endParaRPr/>
          </a:p>
        </p:txBody>
      </p:sp>
      <p:sp>
        <p:nvSpPr>
          <p:cNvPr id="337" name="Google Shape;337;p3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8" name="Google Shape;33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2819" y="1066053"/>
            <a:ext cx="3694207" cy="48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6020" y="1655856"/>
            <a:ext cx="3419290" cy="152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6020" y="3394636"/>
            <a:ext cx="6752666" cy="154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Interpretação 1</a:t>
            </a:r>
            <a:endParaRPr/>
          </a:p>
        </p:txBody>
      </p:sp>
      <p:sp>
        <p:nvSpPr>
          <p:cNvPr id="346" name="Google Shape;346;p37"/>
          <p:cNvSpPr txBox="1"/>
          <p:nvPr>
            <p:ph idx="1" type="body"/>
          </p:nvPr>
        </p:nvSpPr>
        <p:spPr>
          <a:xfrm>
            <a:off x="390548" y="838985"/>
            <a:ext cx="8428232" cy="697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Linhas da Matriz = Coeficientes da Fórmula</a:t>
            </a:r>
            <a:endParaRPr/>
          </a:p>
        </p:txBody>
      </p:sp>
      <p:sp>
        <p:nvSpPr>
          <p:cNvPr id="347" name="Google Shape;347;p3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8" name="Google Shape;34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6737" y="1536700"/>
            <a:ext cx="7573690" cy="2389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Interpretação 2</a:t>
            </a:r>
            <a:endParaRPr/>
          </a:p>
        </p:txBody>
      </p:sp>
      <p:sp>
        <p:nvSpPr>
          <p:cNvPr id="354" name="Google Shape;354;p38"/>
          <p:cNvSpPr txBox="1"/>
          <p:nvPr>
            <p:ph idx="1" type="body"/>
          </p:nvPr>
        </p:nvSpPr>
        <p:spPr>
          <a:xfrm>
            <a:off x="390548" y="838985"/>
            <a:ext cx="8428232" cy="6977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Colunas da Matriz = ?</a:t>
            </a:r>
            <a:endParaRPr/>
          </a:p>
        </p:txBody>
      </p:sp>
      <p:sp>
        <p:nvSpPr>
          <p:cNvPr id="355" name="Google Shape;355;p3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6" name="Google Shape;356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883" y="1352549"/>
            <a:ext cx="7421282" cy="4034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Base da Função de Hermite</a:t>
            </a:r>
            <a:endParaRPr/>
          </a:p>
        </p:txBody>
      </p:sp>
      <p:sp>
        <p:nvSpPr>
          <p:cNvPr id="363" name="Google Shape;363;p39"/>
          <p:cNvSpPr txBox="1"/>
          <p:nvPr>
            <p:ph idx="1" type="body"/>
          </p:nvPr>
        </p:nvSpPr>
        <p:spPr>
          <a:xfrm>
            <a:off x="829818" y="3842642"/>
            <a:ext cx="2442299" cy="573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pt-BR" sz="1400"/>
              <a:t>Bases das Funções para polinômios cúbicos</a:t>
            </a:r>
            <a:endParaRPr/>
          </a:p>
        </p:txBody>
      </p:sp>
      <p:sp>
        <p:nvSpPr>
          <p:cNvPr id="364" name="Google Shape;364;p3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8188" y="826878"/>
            <a:ext cx="8369826" cy="307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 txBox="1"/>
          <p:nvPr/>
        </p:nvSpPr>
        <p:spPr>
          <a:xfrm>
            <a:off x="4298288" y="3842642"/>
            <a:ext cx="2801759" cy="5737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b="0" lang="pt-BR" sz="14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Bases das Funções de Hermite para polinômios cúbicos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Recapitulando: Interpolação Cúbica de Hermite</a:t>
            </a:r>
            <a:endParaRPr/>
          </a:p>
        </p:txBody>
      </p:sp>
      <p:sp>
        <p:nvSpPr>
          <p:cNvPr id="372" name="Google Shape;372;p40"/>
          <p:cNvSpPr txBox="1"/>
          <p:nvPr>
            <p:ph idx="1" type="body"/>
          </p:nvPr>
        </p:nvSpPr>
        <p:spPr>
          <a:xfrm>
            <a:off x="251012" y="3370729"/>
            <a:ext cx="8567768" cy="1964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valores e derivadas nos pontos de controle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Saída: polinômio cúbico que pode ser interpolado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Solução: soma ponderada das funções interpoladoras de Hermite</a:t>
            </a:r>
            <a:endParaRPr/>
          </a:p>
        </p:txBody>
      </p:sp>
      <p:sp>
        <p:nvSpPr>
          <p:cNvPr id="373" name="Google Shape;373;p4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74" name="Google Shape;374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4685" y="4625788"/>
            <a:ext cx="7654629" cy="56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1770" y="914399"/>
            <a:ext cx="6147547" cy="234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Interpoladoras de Hermite</a:t>
            </a:r>
            <a:endParaRPr/>
          </a:p>
        </p:txBody>
      </p:sp>
      <p:sp>
        <p:nvSpPr>
          <p:cNvPr id="381" name="Google Shape;381;p4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82" name="Google Shape;38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5219" y="1364876"/>
            <a:ext cx="4672583" cy="319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03271" y="1791511"/>
            <a:ext cx="3109133" cy="213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Simples</a:t>
            </a:r>
            <a:endParaRPr/>
          </a:p>
        </p:txBody>
      </p:sp>
      <p:sp>
        <p:nvSpPr>
          <p:cNvPr id="389" name="Google Shape;389;p42"/>
          <p:cNvSpPr txBox="1"/>
          <p:nvPr>
            <p:ph idx="1" type="body"/>
          </p:nvPr>
        </p:nvSpPr>
        <p:spPr>
          <a:xfrm>
            <a:off x="390548" y="838986"/>
            <a:ext cx="8428232" cy="980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função muito útil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Usada para iniciar e terminar animações (velocidades zero)</a:t>
            </a:r>
            <a:endParaRPr/>
          </a:p>
        </p:txBody>
      </p:sp>
      <p:sp>
        <p:nvSpPr>
          <p:cNvPr id="390" name="Google Shape;390;p4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91" name="Google Shape;39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68151" y="1750097"/>
            <a:ext cx="4807697" cy="3125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Definir pontos de controle e ir interpolando entre as posições desejadas (em geral posição e rotação).</a:t>
            </a:r>
            <a:endParaRPr/>
          </a:p>
        </p:txBody>
      </p:sp>
      <p:sp>
        <p:nvSpPr>
          <p:cNvPr id="51" name="Google Shape;51;p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th - KeyShot 7 Manual - KeyShot" id="52" name="Google Shape;52;p7"/>
          <p:cNvPicPr preferRelativeResize="0"/>
          <p:nvPr/>
        </p:nvPicPr>
        <p:blipFill rotWithShape="1">
          <a:blip r:embed="rId3">
            <a:alphaModFix/>
          </a:blip>
          <a:srcRect b="0" l="28301" r="15515" t="0"/>
          <a:stretch/>
        </p:blipFill>
        <p:spPr>
          <a:xfrm>
            <a:off x="390548" y="2409998"/>
            <a:ext cx="3364913" cy="291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4">
            <a:alphaModFix/>
          </a:blip>
          <a:srcRect b="7531" l="3853" r="4228" t="12655"/>
          <a:stretch/>
        </p:blipFill>
        <p:spPr>
          <a:xfrm>
            <a:off x="4055864" y="2302328"/>
            <a:ext cx="4762916" cy="302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Spline de Hermite</a:t>
            </a:r>
            <a:endParaRPr/>
          </a:p>
        </p:txBody>
      </p:sp>
      <p:sp>
        <p:nvSpPr>
          <p:cNvPr id="397" name="Google Shape;397;p43"/>
          <p:cNvSpPr txBox="1"/>
          <p:nvPr>
            <p:ph idx="1" type="body"/>
          </p:nvPr>
        </p:nvSpPr>
        <p:spPr>
          <a:xfrm>
            <a:off x="357883" y="4474622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</a:t>
            </a:r>
            <a:r>
              <a:rPr lang="pt-BR"/>
              <a:t>sequência</a:t>
            </a:r>
            <a:r>
              <a:rPr lang="pt-BR"/>
              <a:t> de valores e derivadas</a:t>
            </a:r>
            <a:endParaRPr/>
          </a:p>
        </p:txBody>
      </p:sp>
      <p:sp>
        <p:nvSpPr>
          <p:cNvPr id="398" name="Google Shape;398;p4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99" name="Google Shape;39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692" y="1141878"/>
            <a:ext cx="8614615" cy="282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05" name="Google Shape;405;p44"/>
          <p:cNvSpPr txBox="1"/>
          <p:nvPr>
            <p:ph idx="1" type="body"/>
          </p:nvPr>
        </p:nvSpPr>
        <p:spPr>
          <a:xfrm>
            <a:off x="390548" y="4819206"/>
            <a:ext cx="3984807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Ed Catmull</a:t>
            </a:r>
            <a:endParaRPr/>
          </a:p>
        </p:txBody>
      </p:sp>
      <p:sp>
        <p:nvSpPr>
          <p:cNvPr id="406" name="Google Shape;406;p4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7" name="Google Shape;407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6492" y="1148702"/>
            <a:ext cx="2828003" cy="359491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4"/>
          <p:cNvSpPr txBox="1"/>
          <p:nvPr/>
        </p:nvSpPr>
        <p:spPr>
          <a:xfrm>
            <a:off x="4375355" y="4743621"/>
            <a:ext cx="3984807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Raphael Rom</a:t>
            </a:r>
            <a:endParaRPr b="0"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Raphi Rom's home page" id="409" name="Google Shape;40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3992" y="1148701"/>
            <a:ext cx="2695122" cy="3588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15" name="Google Shape;415;p4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16" name="Google Shape;41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013" y="1541558"/>
            <a:ext cx="8244604" cy="37207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5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Entrada: sequencia de valores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23" name="Google Shape;423;p4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24" name="Google Shape;424;p46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Regra para derivadas: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Combine a inclinação entre os valores anteriores e os próximos</a:t>
            </a:r>
            <a:endParaRPr/>
          </a:p>
        </p:txBody>
      </p:sp>
      <p:pic>
        <p:nvPicPr>
          <p:cNvPr id="425" name="Google Shape;425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0198" y="1776632"/>
            <a:ext cx="8244604" cy="349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31" name="Google Shape;431;p4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32" name="Google Shape;432;p47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 use a interpolação de Hermite</a:t>
            </a:r>
            <a:endParaRPr/>
          </a:p>
        </p:txBody>
      </p:sp>
      <p:pic>
        <p:nvPicPr>
          <p:cNvPr id="433" name="Google Shape;433;p47"/>
          <p:cNvPicPr preferRelativeResize="0"/>
          <p:nvPr/>
        </p:nvPicPr>
        <p:blipFill rotWithShape="1">
          <a:blip r:embed="rId3">
            <a:alphaModFix/>
          </a:blip>
          <a:srcRect b="0" l="0" r="385" t="0"/>
          <a:stretch/>
        </p:blipFill>
        <p:spPr>
          <a:xfrm>
            <a:off x="483977" y="1955865"/>
            <a:ext cx="8212871" cy="368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 de Catmull-Rom</a:t>
            </a:r>
            <a:endParaRPr/>
          </a:p>
        </p:txBody>
      </p:sp>
      <p:sp>
        <p:nvSpPr>
          <p:cNvPr id="439" name="Google Shape;439;p4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0" name="Google Shape;440;p48"/>
          <p:cNvSpPr txBox="1"/>
          <p:nvPr>
            <p:ph idx="1" type="body"/>
          </p:nvPr>
        </p:nvSpPr>
        <p:spPr>
          <a:xfrm>
            <a:off x="390547" y="838985"/>
            <a:ext cx="8655481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Entrada: sequencia de pontos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Saída: Spline que interpola todos os pontos com continuidade C1</a:t>
            </a:r>
            <a:endParaRPr/>
          </a:p>
        </p:txBody>
      </p:sp>
      <p:pic>
        <p:nvPicPr>
          <p:cNvPr descr="page32image7191584" id="441" name="Google Shape;441;p48"/>
          <p:cNvPicPr preferRelativeResize="0"/>
          <p:nvPr/>
        </p:nvPicPr>
        <p:blipFill rotWithShape="1">
          <a:blip r:embed="rId3">
            <a:alphaModFix/>
          </a:blip>
          <a:srcRect b="0" l="4356" r="0" t="0"/>
          <a:stretch/>
        </p:blipFill>
        <p:spPr>
          <a:xfrm>
            <a:off x="622611" y="2132095"/>
            <a:ext cx="8278440" cy="2552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Explicando Continuidade</a:t>
            </a:r>
            <a:endParaRPr/>
          </a:p>
        </p:txBody>
      </p:sp>
      <p:sp>
        <p:nvSpPr>
          <p:cNvPr id="447" name="Google Shape;447;p49"/>
          <p:cNvSpPr txBox="1"/>
          <p:nvPr>
            <p:ph idx="1" type="body"/>
          </p:nvPr>
        </p:nvSpPr>
        <p:spPr>
          <a:xfrm>
            <a:off x="120625" y="838975"/>
            <a:ext cx="8947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1750"/>
              <a:t>Continuidade C0</a:t>
            </a:r>
            <a:r>
              <a:rPr lang="pt-BR" sz="1750"/>
              <a:t>: garante que os segmentos de curvas são interligados </a:t>
            </a:r>
            <a:endParaRPr sz="1750"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1750"/>
              <a:t>Continuidade C1</a:t>
            </a:r>
            <a:r>
              <a:rPr lang="pt-BR" sz="1750"/>
              <a:t>: garante que os segmentos de curvas tenham a mesma inclinação nos seus pontos de junção (mesma direção das tangentes)</a:t>
            </a:r>
            <a:endParaRPr sz="1750"/>
          </a:p>
          <a:p>
            <a:pPr indent="0" lvl="0" marL="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1750"/>
              <a:t>Continuidade C2</a:t>
            </a:r>
            <a:r>
              <a:rPr lang="pt-BR" sz="1750"/>
              <a:t>: garante que os segmentos de curvas tenham a mesma curvatura nos pontos de junção </a:t>
            </a:r>
            <a:r>
              <a:rPr lang="pt-BR" sz="1750"/>
              <a:t>(mesma direção e magnitude das tangentes)</a:t>
            </a:r>
            <a:endParaRPr sz="1750"/>
          </a:p>
        </p:txBody>
      </p:sp>
      <p:sp>
        <p:nvSpPr>
          <p:cNvPr id="448" name="Google Shape;448;p4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5image7829520" id="449" name="Google Shape;44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3061" y="3167646"/>
            <a:ext cx="2679044" cy="20957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5image7829728" id="450" name="Google Shape;450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8734" y="2973198"/>
            <a:ext cx="2679045" cy="2290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5image7605712" id="451" name="Google Shape;451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74408" y="3124434"/>
            <a:ext cx="2679044" cy="213891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9"/>
          <p:cNvSpPr/>
          <p:nvPr/>
        </p:nvSpPr>
        <p:spPr>
          <a:xfrm>
            <a:off x="5134450" y="5438000"/>
            <a:ext cx="3253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Toni Sellarès de Universitat de Girona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Interpolando Pontos e Vetores</a:t>
            </a:r>
            <a:endParaRPr/>
          </a:p>
        </p:txBody>
      </p:sp>
      <p:sp>
        <p:nvSpPr>
          <p:cNvPr id="458" name="Google Shape;458;p50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459" name="Google Shape;459;p5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9500" y="850656"/>
            <a:ext cx="4965700" cy="395837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66" name="Google Shape;466;p51"/>
          <p:cNvSpPr txBox="1"/>
          <p:nvPr>
            <p:ph idx="1" type="body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de controle da spline 3D de Catmull-Rom</a:t>
            </a:r>
            <a:endParaRPr/>
          </a:p>
        </p:txBody>
      </p:sp>
      <p:sp>
        <p:nvSpPr>
          <p:cNvPr id="467" name="Google Shape;467;p5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68" name="Google Shape;468;p51"/>
          <p:cNvSpPr/>
          <p:nvPr/>
        </p:nvSpPr>
        <p:spPr>
          <a:xfrm>
            <a:off x="84172" y="749927"/>
            <a:ext cx="2629531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exemplo: ponto (0,1,3) no espaço 3D, ou mesmo um vetor geral na dimensão 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74" name="Google Shape;474;p52"/>
          <p:cNvSpPr txBox="1"/>
          <p:nvPr>
            <p:ph idx="1" type="body"/>
          </p:nvPr>
        </p:nvSpPr>
        <p:spPr>
          <a:xfrm>
            <a:off x="475013" y="50166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Vetores tangente 3D do Catmull-Rom</a:t>
            </a:r>
            <a:endParaRPr/>
          </a:p>
        </p:txBody>
      </p:sp>
      <p:sp>
        <p:nvSpPr>
          <p:cNvPr id="475" name="Google Shape;475;p5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76" name="Google Shape;47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1191" y="895086"/>
            <a:ext cx="6503596" cy="3924828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/>
          <p:nvPr/>
        </p:nvSpPr>
        <p:spPr>
          <a:xfrm>
            <a:off x="3698350" y="2638504"/>
            <a:ext cx="2025042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Vetores Tangente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Fontes de Texto Vetoriais</a:t>
            </a:r>
            <a:endParaRPr/>
          </a:p>
        </p:txBody>
      </p:sp>
      <p:sp>
        <p:nvSpPr>
          <p:cNvPr id="60" name="Google Shape;60;p8"/>
          <p:cNvSpPr txBox="1"/>
          <p:nvPr>
            <p:ph idx="1" type="body"/>
          </p:nvPr>
        </p:nvSpPr>
        <p:spPr>
          <a:xfrm>
            <a:off x="390550" y="5031899"/>
            <a:ext cx="79710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/>
              <a:t>Fonte Baskerville – representada com Splines Cúbicas de Bézier</a:t>
            </a:r>
            <a:endParaRPr sz="1800"/>
          </a:p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224698" y="688000"/>
            <a:ext cx="5718000" cy="3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52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Quick Brown Fox Jumps Over</a:t>
            </a:r>
            <a:r>
              <a:rPr b="0" i="0" lang="pt-BR" sz="5200" u="none" cap="none" strike="noStrik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</a:t>
            </a:r>
            <a:r>
              <a:rPr b="0" i="0" lang="pt-BR" sz="5200" u="none" cap="none" strike="noStrik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Lazy Dog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ABCDEFGHIJKLMNOPQRSTUVWXYZ</a:t>
            </a:r>
            <a:endParaRPr sz="1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abcdefghijklmnopqrstuvwxyz 0123456789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ge5image6951600" id="63" name="Google Shape;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16975" y="688000"/>
            <a:ext cx="3201775" cy="412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84" name="Google Shape;484;p53"/>
          <p:cNvSpPr txBox="1"/>
          <p:nvPr>
            <p:ph idx="1" type="body"/>
          </p:nvPr>
        </p:nvSpPr>
        <p:spPr>
          <a:xfrm>
            <a:off x="475013" y="50166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Curvas do espaço 3D de Catmull-Rom</a:t>
            </a:r>
            <a:endParaRPr/>
          </a:p>
        </p:txBody>
      </p:sp>
      <p:sp>
        <p:nvSpPr>
          <p:cNvPr id="485" name="Google Shape;485;p5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86" name="Google Shape;486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4434" y="770751"/>
            <a:ext cx="6734166" cy="407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250" y="294025"/>
            <a:ext cx="4052850" cy="51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494" name="Google Shape;494;p5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95" name="Google Shape;4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975" y="3468975"/>
            <a:ext cx="3087675" cy="11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02" name="Google Shape;502;p55"/>
          <p:cNvPicPr preferRelativeResize="0"/>
          <p:nvPr/>
        </p:nvPicPr>
        <p:blipFill rotWithShape="1">
          <a:blip r:embed="rId3">
            <a:alphaModFix/>
          </a:blip>
          <a:srcRect b="0" l="0" r="47426" t="64712"/>
          <a:stretch/>
        </p:blipFill>
        <p:spPr>
          <a:xfrm>
            <a:off x="614950" y="3558675"/>
            <a:ext cx="3888351" cy="18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5"/>
          <p:cNvPicPr preferRelativeResize="0"/>
          <p:nvPr/>
        </p:nvPicPr>
        <p:blipFill rotWithShape="1">
          <a:blip r:embed="rId3">
            <a:alphaModFix/>
          </a:blip>
          <a:srcRect b="37472" l="47426" r="0" t="0"/>
          <a:stretch/>
        </p:blipFill>
        <p:spPr>
          <a:xfrm>
            <a:off x="4327725" y="510675"/>
            <a:ext cx="3888351" cy="32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1" name="Google Shape;511;p5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512" name="Google Shape;512;p56"/>
          <p:cNvSpPr txBox="1"/>
          <p:nvPr>
            <p:ph idx="1" type="body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pic>
        <p:nvPicPr>
          <p:cNvPr id="513" name="Google Shape;5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200" y="629728"/>
            <a:ext cx="5775600" cy="10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6" title="Aula 14   Curva parametrizada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088" y="1564225"/>
            <a:ext cx="5534376" cy="41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1" name="Google Shape;521;p5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522" name="Google Shape;522;p57"/>
          <p:cNvSpPr txBox="1"/>
          <p:nvPr>
            <p:ph idx="1" type="body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pic>
        <p:nvPicPr>
          <p:cNvPr id="523" name="Google Shape;5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200" y="553528"/>
            <a:ext cx="5775600" cy="10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258" y="1462250"/>
            <a:ext cx="6944042" cy="425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Forma Matricial para o Espaço de Curva Catmull-Rom</a:t>
            </a:r>
            <a:endParaRPr/>
          </a:p>
        </p:txBody>
      </p:sp>
      <p:sp>
        <p:nvSpPr>
          <p:cNvPr id="531" name="Google Shape;531;p58"/>
          <p:cNvSpPr txBox="1"/>
          <p:nvPr>
            <p:ph idx="1" type="body"/>
          </p:nvPr>
        </p:nvSpPr>
        <p:spPr>
          <a:xfrm>
            <a:off x="390548" y="838986"/>
            <a:ext cx="8428232" cy="25573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Use a forma matricial Hermite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Pontos e tangentes dadas pelas regras Catmull-Rom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Hermite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Tangentes Hermite</a:t>
            </a:r>
            <a:endParaRPr/>
          </a:p>
        </p:txBody>
      </p:sp>
      <p:sp>
        <p:nvSpPr>
          <p:cNvPr id="532" name="Google Shape;532;p5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33" name="Google Shape;533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9411" y="1693099"/>
            <a:ext cx="1165475" cy="84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99411" y="2652487"/>
            <a:ext cx="2197753" cy="88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4759" y="3656112"/>
            <a:ext cx="7917645" cy="139923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/>
          <p:nvPr/>
        </p:nvSpPr>
        <p:spPr>
          <a:xfrm>
            <a:off x="2571001" y="5139625"/>
            <a:ext cx="2512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Matriz Hermite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5270175" y="5016500"/>
            <a:ext cx="2254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Converte entradas Catmull-Rom para entradas Hermite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Forma Matricial para o Espaço de Curva Catmull-Rom</a:t>
            </a:r>
            <a:endParaRPr/>
          </a:p>
        </p:txBody>
      </p:sp>
      <p:sp>
        <p:nvSpPr>
          <p:cNvPr id="543" name="Google Shape;543;p59"/>
          <p:cNvSpPr txBox="1"/>
          <p:nvPr>
            <p:ph idx="1" type="body"/>
          </p:nvPr>
        </p:nvSpPr>
        <p:spPr>
          <a:xfrm>
            <a:off x="390548" y="4134221"/>
            <a:ext cx="8428232" cy="4362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Colunas de matriz = funções interpoladoras Catmull-Rom</a:t>
            </a:r>
            <a:endParaRPr/>
          </a:p>
        </p:txBody>
      </p:sp>
      <p:sp>
        <p:nvSpPr>
          <p:cNvPr id="544" name="Google Shape;544;p5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{&quot;type&quot;:&quot;$$&quot;,&quot;backgroundColorModified&quot;:false,&quot;code&quot;:&quot;$$P\\left(t\\right)=\\begin{bmatrix}\n{t^{3}}\\\\\n{t^{2}}\\\\\n{t}\\\\\n{1}\\\\\n\\end{bmatrix}^{T}\\cdot\\begin{bmatrix}\n{-\\frac{1}{2}}&amp;{\\frac{3}{2}}&amp;{-\\frac{3}{2}}&amp;{\\frac{1}{2}}\\\\\n{1}&amp;{-\\frac{5}{2}}&amp;{2}&amp;{-\\frac{1}{2}}\\\\\n{-\\frac{1}{2}}&amp;{0}&amp;{\\frac{1}{2}}&amp;{0}\\\\\n{0}&amp;{1}&amp;{0}&amp;{0}\\\\\n\\end{bmatrix}\\cdot\\begin{bmatrix}\n{\\mathbf{p}_{0}}\\\\\n{\\mathbf{p}_{1}}\\\\\n{\\mathbf{p}_{2}}\\\\\n{\\mathbf{p}_{3}}\\\\\n\\end{bmatrix}$$&quot;,&quot;backgroundColor&quot;:&quot;#FFFFFF&quot;,&quot;id&quot;:&quot;1&quot;,&quot;font&quot;:{&quot;family&quot;:&quot;Arial&quot;,&quot;color&quot;:&quot;#000000&quot;,&quot;size&quot;:23.5},&quot;aid&quot;:null,&quot;ts&quot;:1634341279737,&quot;cs&quot;:&quot;MhIgGaUuWgM47Ld0nHNaWg==&quot;,&quot;size&quot;:{&quot;width&quot;:734.5,&quot;height&quot;:214.5}}" id="545" name="Google Shape;54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238" y="1033577"/>
            <a:ext cx="6996113" cy="20431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1&quot;,&quot;type&quot;:&quot;$$&quot;,&quot;backgroundColorModified&quot;:false,&quot;font&quot;:{&quot;family&quot;:&quot;Arial&quot;,&quot;size&quot;:23.5,&quot;color&quot;:&quot;#000000&quot;},&quot;code&quot;:&quot;$$P\\left(t\\right)=\n{C_{0\\left(t\\right)}\\mathbf{p}_{0}}\\\\+\n{C_{1\\left(t\\right)}\\mathbf{p}_{1}}\\\\+\n{C_{2\\left(t\\right)}\\mathbf{p}_{2}}\\\\+\n{C_{3\\left(t\\right)}\\mathbf{p}_{3}}\\\\$$&quot;,&quot;aid&quot;:null,&quot;backgroundColor&quot;:&quot;#FFFFFF&quot;,&quot;ts&quot;:1634167095586,&quot;cs&quot;:&quot;lvjXtFuchLa5Fl7lR6nfwQ==&quot;,&quot;size&quot;:{&quot;width&quot;:685.5,&quot;height&quot;:41}}" id="546" name="Google Shape;546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963" y="3294097"/>
            <a:ext cx="6529388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Interpoladoras Catmull-Rom</a:t>
            </a:r>
            <a:endParaRPr/>
          </a:p>
        </p:txBody>
      </p:sp>
      <p:sp>
        <p:nvSpPr>
          <p:cNvPr id="552" name="Google Shape;552;p6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53" name="Google Shape;55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141" y="1582737"/>
            <a:ext cx="8667718" cy="302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Re-parametrização</a:t>
            </a:r>
            <a:endParaRPr/>
          </a:p>
        </p:txBody>
      </p:sp>
      <p:sp>
        <p:nvSpPr>
          <p:cNvPr id="560" name="Google Shape;560;p6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61" name="Google Shape;5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874" y="669225"/>
            <a:ext cx="5572249" cy="47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1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2"/>
          <p:cNvSpPr txBox="1"/>
          <p:nvPr>
            <p:ph idx="12" type="sldNum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68" name="Google Shape;568;p62"/>
          <p:cNvSpPr txBox="1"/>
          <p:nvPr>
            <p:ph idx="1" type="body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69" name="Google Shape;569;p62"/>
          <p:cNvSpPr txBox="1"/>
          <p:nvPr>
            <p:ph idx="2" type="body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Orfali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Design : CAD</a:t>
            </a:r>
            <a:endParaRPr/>
          </a:p>
        </p:txBody>
      </p:sp>
      <p:sp>
        <p:nvSpPr>
          <p:cNvPr id="69" name="Google Shape;69;p9"/>
          <p:cNvSpPr txBox="1"/>
          <p:nvPr>
            <p:ph idx="1" type="body"/>
          </p:nvPr>
        </p:nvSpPr>
        <p:spPr>
          <a:xfrm>
            <a:off x="390550" y="5170801"/>
            <a:ext cx="84282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1700"/>
              <a:t>Aston Martin One - 77 Surfacing - Alias, por Ankishu Gupta</a:t>
            </a:r>
            <a:endParaRPr sz="1700"/>
          </a:p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00" y="1196730"/>
            <a:ext cx="8839200" cy="3727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Talvez interesse</a:t>
            </a:r>
            <a:endParaRPr/>
          </a:p>
        </p:txBody>
      </p:sp>
      <p:sp>
        <p:nvSpPr>
          <p:cNvPr id="576" name="Google Shape;576;p6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77" name="Google Shape;5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01" y="1190731"/>
            <a:ext cx="3503495" cy="23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371" y="1115850"/>
            <a:ext cx="3422778" cy="243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108" y="3578102"/>
            <a:ext cx="2763036" cy="198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326" y="3689509"/>
            <a:ext cx="3080647" cy="1982266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3"/>
          <p:cNvSpPr txBox="1"/>
          <p:nvPr/>
        </p:nvSpPr>
        <p:spPr>
          <a:xfrm>
            <a:off x="2842425" y="63425"/>
            <a:ext cx="5865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7"/>
              </a:rPr>
              <a:t>https://www.inf.pucrs.br/pinho/CG/SlidesEmPDF/CurvasParametricas.pdf</a:t>
            </a:r>
            <a:r>
              <a:rPr lang="pt-BR" sz="1200"/>
              <a:t> </a:t>
            </a:r>
            <a:endParaRPr sz="1200"/>
          </a:p>
        </p:txBody>
      </p:sp>
      <p:sp>
        <p:nvSpPr>
          <p:cNvPr id="582" name="Google Shape;582;p63"/>
          <p:cNvSpPr txBox="1"/>
          <p:nvPr/>
        </p:nvSpPr>
        <p:spPr>
          <a:xfrm>
            <a:off x="0" y="451825"/>
            <a:ext cx="8979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me lembro bem se falei que curva paramétrica era muito cedo para falar, mas pelo que estou vendo outros cursos da área puxam o assunto agora, então talvez seja o momento. Depois tem a parte de superfícies que diferenciamos algumas delas e voltamos a falar de paramétricas e etc.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 Adicionais</a:t>
            </a:r>
            <a:endParaRPr/>
          </a:p>
        </p:txBody>
      </p:sp>
      <p:sp>
        <p:nvSpPr>
          <p:cNvPr id="588" name="Google Shape;588;p64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Aura Conci -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http://www.ic.uff.br/~aconci/Hermite-Splines.pdf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Soraia: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https://www.inf.pucrs.br/~smusse/CG/PDFs/Aula_Curvas.pdf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Pinho: 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https://www.inf.pucrs.br/pinho/CG/SlidesEmPDF/CurvasParametricas.pdf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589" name="Google Shape;589;p6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Use funções de interpolação para criar curva</a:t>
            </a:r>
            <a:endParaRPr/>
          </a:p>
        </p:txBody>
      </p:sp>
      <p:sp>
        <p:nvSpPr>
          <p:cNvPr id="595" name="Google Shape;595;p65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Fórmula geral para um esquema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particular de interpolação: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Coeficientes </a:t>
            </a:r>
            <a:r>
              <a:rPr b="1" lang="pt-BR"/>
              <a:t>p</a:t>
            </a:r>
            <a:r>
              <a:rPr b="1" baseline="-25000" lang="pt-BR"/>
              <a:t>i</a:t>
            </a:r>
            <a:r>
              <a:rPr lang="pt-BR"/>
              <a:t> podem ser pontos e vetores, não apenas valores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</a:t>
            </a:r>
            <a:r>
              <a:rPr baseline="-25000" lang="pt-BR"/>
              <a:t>i</a:t>
            </a:r>
            <a:r>
              <a:rPr lang="pt-BR"/>
              <a:t>(t) são funções para interpolação.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596" name="Google Shape;596;p6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97" name="Google Shape;59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1964" y="838985"/>
            <a:ext cx="2597150" cy="10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5013" y="1877845"/>
            <a:ext cx="8328488" cy="103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78" name="Google Shape;78;p10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As curvas envolvidas nesses caminhos devem ser </a:t>
            </a:r>
            <a:r>
              <a:rPr b="1" lang="pt-BR" sz="3000">
                <a:solidFill>
                  <a:srgbClr val="0000FF"/>
                </a:solidFill>
              </a:rPr>
              <a:t>suaves</a:t>
            </a:r>
            <a:r>
              <a:rPr lang="pt-BR" sz="3000"/>
              <a:t>, como mostrado nos exemplos</a:t>
            </a:r>
            <a:r>
              <a:rPr lang="pt-BR" sz="3000"/>
              <a:t>.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Mas o que significa ser suave do ponto de vista matemático?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Vamos relembrar!</a:t>
            </a:r>
            <a:endParaRPr sz="3000"/>
          </a:p>
        </p:txBody>
      </p:sp>
      <p:sp>
        <p:nvSpPr>
          <p:cNvPr id="79" name="Google Shape;79;p1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O caminho da bolinha é uma</a:t>
            </a:r>
            <a:r>
              <a:rPr lang="pt-BR" sz="2400"/>
              <a:t> curva suave? Por que? </a:t>
            </a:r>
            <a:endParaRPr sz="2400"/>
          </a:p>
        </p:txBody>
      </p:sp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8" name="Google Shape;88;p11" title="Aula 14   Curva não contínu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13" y="1429073"/>
            <a:ext cx="5610067" cy="4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95" name="Google Shape;95;p12"/>
          <p:cNvSpPr txBox="1"/>
          <p:nvPr>
            <p:ph idx="1" type="body"/>
          </p:nvPr>
        </p:nvSpPr>
        <p:spPr>
          <a:xfrm>
            <a:off x="357900" y="852857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b="1" lang="pt-BR" sz="3000">
                <a:solidFill>
                  <a:srgbClr val="38761D"/>
                </a:solidFill>
              </a:rPr>
              <a:t>NÃO!</a:t>
            </a:r>
            <a:endParaRPr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 trajetória não é </a:t>
            </a:r>
            <a:r>
              <a:rPr b="1" lang="pt-BR" sz="3000">
                <a:solidFill>
                  <a:srgbClr val="FF0000"/>
                </a:solidFill>
              </a:rPr>
              <a:t>contínua</a:t>
            </a:r>
            <a:r>
              <a:rPr lang="pt-BR" sz="3000"/>
              <a:t>.</a:t>
            </a:r>
            <a:endParaRPr sz="3000"/>
          </a:p>
        </p:txBody>
      </p:sp>
      <p:sp>
        <p:nvSpPr>
          <p:cNvPr id="96" name="Google Shape;96;p1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7" name="Google Shape;97;p12"/>
          <p:cNvSpPr txBox="1"/>
          <p:nvPr>
            <p:ph idx="1" type="body"/>
          </p:nvPr>
        </p:nvSpPr>
        <p:spPr>
          <a:xfrm>
            <a:off x="474900" y="2290082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Dizemos que uma função f é contínua em um ponto x = a quando:</a:t>
            </a:r>
            <a:endParaRPr sz="3000"/>
          </a:p>
        </p:txBody>
      </p:sp>
      <p:pic>
        <p:nvPicPr>
          <p:cNvPr id="98" name="Google Shape;9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25" y="3797127"/>
            <a:ext cx="4507749" cy="10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400" y="3829063"/>
            <a:ext cx="3240700" cy="9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